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7" d="100"/>
          <a:sy n="57"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440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ZA"/>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484948"/>
            <a:ext cx="7477601" cy="2499598"/>
          </a:xfrm>
          <a:prstGeom prst="rect">
            <a:avLst/>
          </a:prstGeom>
          <a:noFill/>
          <a:ln/>
        </p:spPr>
        <p:txBody>
          <a:bodyPr wrap="square" rtlCol="0" anchor="t"/>
          <a:lstStyle/>
          <a:p>
            <a:pPr marL="0" indent="0">
              <a:lnSpc>
                <a:spcPts val="6561"/>
              </a:lnSpc>
              <a:buNone/>
            </a:pPr>
            <a:r>
              <a:rPr lang="en-US" sz="5249" b="1" kern="0" spc="-157" dirty="0">
                <a:solidFill>
                  <a:srgbClr val="A680FF"/>
                </a:solidFill>
                <a:latin typeface="p22-mackinac-pro" pitchFamily="34" charset="0"/>
                <a:ea typeface="p22-mackinac-pro" pitchFamily="34" charset="-122"/>
                <a:cs typeface="p22-mackinac-pro" pitchFamily="34" charset="-120"/>
              </a:rPr>
              <a:t>EduAidHub: Simplifying Bursary Search and Application</a:t>
            </a:r>
            <a:endParaRPr lang="en-US" sz="5249" dirty="0"/>
          </a:p>
        </p:txBody>
      </p:sp>
      <p:sp>
        <p:nvSpPr>
          <p:cNvPr id="6" name="Text 2"/>
          <p:cNvSpPr/>
          <p:nvPr/>
        </p:nvSpPr>
        <p:spPr>
          <a:xfrm>
            <a:off x="833199" y="4317802"/>
            <a:ext cx="7477601" cy="1777008"/>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EduAidHub is a comprehensive platform that streamlines the process of finding and applying for educational bursaries. Offering a user-friendly interface, EduAidHub provides students with a centralized hub to explore a wide range of bursary opportunities, access detailed guidance, and efficiently submit their applications.</a:t>
            </a:r>
            <a:endParaRPr lang="en-US" sz="1750" dirty="0"/>
          </a:p>
        </p:txBody>
      </p:sp>
      <p:sp>
        <p:nvSpPr>
          <p:cNvPr id="8" name="Text 4"/>
          <p:cNvSpPr/>
          <p:nvPr/>
        </p:nvSpPr>
        <p:spPr>
          <a:xfrm>
            <a:off x="914043" y="6449258"/>
            <a:ext cx="193715" cy="146328"/>
          </a:xfrm>
          <a:prstGeom prst="rect">
            <a:avLst/>
          </a:prstGeom>
          <a:noFill/>
          <a:ln/>
        </p:spPr>
        <p:txBody>
          <a:bodyPr wrap="none" rtlCol="0" anchor="t"/>
          <a:lstStyle/>
          <a:p>
            <a:pPr marL="0" indent="0" algn="ctr">
              <a:lnSpc>
                <a:spcPts val="1152"/>
              </a:lnSpc>
              <a:buNone/>
            </a:pPr>
            <a:r>
              <a:rPr lang="en-US" sz="1152" kern="0" spc="-35" dirty="0">
                <a:solidFill>
                  <a:srgbClr val="FFFFFF"/>
                </a:solidFill>
                <a:latin typeface="Inter" pitchFamily="34" charset="0"/>
                <a:ea typeface="Inter" pitchFamily="34" charset="-122"/>
                <a:cs typeface="Inter" pitchFamily="34" charset="-120"/>
              </a:rPr>
              <a:t>Da</a:t>
            </a:r>
            <a:endParaRPr lang="en-US" sz="1152"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ZA"/>
          </a:p>
        </p:txBody>
      </p:sp>
      <p:sp>
        <p:nvSpPr>
          <p:cNvPr id="4" name="Text 1"/>
          <p:cNvSpPr/>
          <p:nvPr/>
        </p:nvSpPr>
        <p:spPr>
          <a:xfrm>
            <a:off x="2037993" y="757476"/>
            <a:ext cx="10554414" cy="1388745"/>
          </a:xfrm>
          <a:prstGeom prst="rect">
            <a:avLst/>
          </a:prstGeom>
          <a:noFill/>
          <a:ln/>
        </p:spPr>
        <p:txBody>
          <a:bodyPr wrap="square" rtlCol="0" anchor="t"/>
          <a:lstStyle/>
          <a:p>
            <a:pPr marL="0" indent="0">
              <a:lnSpc>
                <a:spcPts val="5468"/>
              </a:lnSpc>
              <a:buNone/>
            </a:pPr>
            <a:r>
              <a:rPr lang="en-US" sz="4374" b="1" kern="0" spc="-131" dirty="0">
                <a:solidFill>
                  <a:srgbClr val="A680FF"/>
                </a:solidFill>
                <a:latin typeface="p22-mackinac-pro" pitchFamily="34" charset="0"/>
                <a:ea typeface="p22-mackinac-pro" pitchFamily="34" charset="-122"/>
                <a:cs typeface="p22-mackinac-pro" pitchFamily="34" charset="-120"/>
              </a:rPr>
              <a:t>Empowering Students to Achieve Their Goals</a:t>
            </a:r>
            <a:endParaRPr lang="en-US" sz="4374" dirty="0"/>
          </a:p>
        </p:txBody>
      </p:sp>
      <p:sp>
        <p:nvSpPr>
          <p:cNvPr id="5" name="Shape 2"/>
          <p:cNvSpPr/>
          <p:nvPr/>
        </p:nvSpPr>
        <p:spPr>
          <a:xfrm>
            <a:off x="2037993" y="2764155"/>
            <a:ext cx="499943" cy="499943"/>
          </a:xfrm>
          <a:prstGeom prst="roundRect">
            <a:avLst>
              <a:gd name="adj" fmla="val 20000"/>
            </a:avLst>
          </a:prstGeom>
          <a:noFill/>
          <a:ln w="7620">
            <a:solidFill>
              <a:srgbClr val="47337F"/>
            </a:solidFill>
            <a:prstDash val="solid"/>
          </a:ln>
        </p:spPr>
        <p:txBody>
          <a:bodyPr/>
          <a:lstStyle/>
          <a:p>
            <a:endParaRPr lang="en-ZA"/>
          </a:p>
        </p:txBody>
      </p:sp>
      <p:sp>
        <p:nvSpPr>
          <p:cNvPr id="6" name="Text 3"/>
          <p:cNvSpPr/>
          <p:nvPr/>
        </p:nvSpPr>
        <p:spPr>
          <a:xfrm>
            <a:off x="2225278" y="2805827"/>
            <a:ext cx="125373" cy="416481"/>
          </a:xfrm>
          <a:prstGeom prst="rect">
            <a:avLst/>
          </a:prstGeom>
          <a:noFill/>
          <a:ln/>
        </p:spPr>
        <p:txBody>
          <a:bodyPr wrap="none" rtlCol="0" anchor="t"/>
          <a:lstStyle/>
          <a:p>
            <a:pPr marL="0" indent="0" algn="ctr">
              <a:lnSpc>
                <a:spcPts val="3281"/>
              </a:lnSpc>
              <a:buNone/>
            </a:pPr>
            <a:r>
              <a:rPr lang="en-US" sz="2624" b="1" kern="0" spc="-79" dirty="0">
                <a:solidFill>
                  <a:srgbClr val="E0D6DE"/>
                </a:solidFill>
                <a:latin typeface="p22-mackinac-pro" pitchFamily="34" charset="0"/>
                <a:ea typeface="p22-mackinac-pro" pitchFamily="34" charset="-122"/>
                <a:cs typeface="p22-mackinac-pro" pitchFamily="34" charset="-120"/>
              </a:rPr>
              <a:t>1</a:t>
            </a:r>
            <a:endParaRPr lang="en-US" sz="2624" dirty="0"/>
          </a:p>
        </p:txBody>
      </p:sp>
      <p:sp>
        <p:nvSpPr>
          <p:cNvPr id="7" name="Text 4"/>
          <p:cNvSpPr/>
          <p:nvPr/>
        </p:nvSpPr>
        <p:spPr>
          <a:xfrm>
            <a:off x="2760107" y="2840474"/>
            <a:ext cx="2906197" cy="347186"/>
          </a:xfrm>
          <a:prstGeom prst="rect">
            <a:avLst/>
          </a:prstGeom>
          <a:noFill/>
          <a:ln/>
        </p:spPr>
        <p:txBody>
          <a:bodyPr wrap="none" rtlCol="0" anchor="t"/>
          <a:lstStyle/>
          <a:p>
            <a:pPr marL="0" indent="0">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Personalized Guidance</a:t>
            </a:r>
            <a:endParaRPr lang="en-US" sz="2187" dirty="0"/>
          </a:p>
        </p:txBody>
      </p:sp>
      <p:sp>
        <p:nvSpPr>
          <p:cNvPr id="8" name="Text 5"/>
          <p:cNvSpPr/>
          <p:nvPr/>
        </p:nvSpPr>
        <p:spPr>
          <a:xfrm>
            <a:off x="2760107" y="3320891"/>
            <a:ext cx="4444008" cy="1421606"/>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EduAidHub provides tailored support to help students navigate the bursary landscape and find the best-fit funding opportunities.</a:t>
            </a:r>
            <a:endParaRPr lang="en-US" sz="1750" dirty="0"/>
          </a:p>
        </p:txBody>
      </p:sp>
      <p:sp>
        <p:nvSpPr>
          <p:cNvPr id="9" name="Shape 6"/>
          <p:cNvSpPr/>
          <p:nvPr/>
        </p:nvSpPr>
        <p:spPr>
          <a:xfrm>
            <a:off x="7426285" y="2764155"/>
            <a:ext cx="499943" cy="499943"/>
          </a:xfrm>
          <a:prstGeom prst="roundRect">
            <a:avLst>
              <a:gd name="adj" fmla="val 20000"/>
            </a:avLst>
          </a:prstGeom>
          <a:noFill/>
          <a:ln w="7620">
            <a:solidFill>
              <a:srgbClr val="47337F"/>
            </a:solidFill>
            <a:prstDash val="solid"/>
          </a:ln>
        </p:spPr>
        <p:txBody>
          <a:bodyPr/>
          <a:lstStyle/>
          <a:p>
            <a:endParaRPr lang="en-ZA"/>
          </a:p>
        </p:txBody>
      </p:sp>
      <p:sp>
        <p:nvSpPr>
          <p:cNvPr id="10" name="Text 7"/>
          <p:cNvSpPr/>
          <p:nvPr/>
        </p:nvSpPr>
        <p:spPr>
          <a:xfrm>
            <a:off x="7584162" y="2805827"/>
            <a:ext cx="184071" cy="416481"/>
          </a:xfrm>
          <a:prstGeom prst="rect">
            <a:avLst/>
          </a:prstGeom>
          <a:noFill/>
          <a:ln/>
        </p:spPr>
        <p:txBody>
          <a:bodyPr wrap="none" rtlCol="0" anchor="t"/>
          <a:lstStyle/>
          <a:p>
            <a:pPr marL="0" indent="0" algn="ctr">
              <a:lnSpc>
                <a:spcPts val="3281"/>
              </a:lnSpc>
              <a:buNone/>
            </a:pPr>
            <a:r>
              <a:rPr lang="en-US" sz="2624" b="1" kern="0" spc="-79" dirty="0">
                <a:solidFill>
                  <a:srgbClr val="E0D6DE"/>
                </a:solidFill>
                <a:latin typeface="p22-mackinac-pro" pitchFamily="34" charset="0"/>
                <a:ea typeface="p22-mackinac-pro" pitchFamily="34" charset="-122"/>
                <a:cs typeface="p22-mackinac-pro" pitchFamily="34" charset="-120"/>
              </a:rPr>
              <a:t>2</a:t>
            </a:r>
            <a:endParaRPr lang="en-US" sz="2624" dirty="0"/>
          </a:p>
        </p:txBody>
      </p:sp>
      <p:sp>
        <p:nvSpPr>
          <p:cNvPr id="11" name="Text 8"/>
          <p:cNvSpPr/>
          <p:nvPr/>
        </p:nvSpPr>
        <p:spPr>
          <a:xfrm>
            <a:off x="8148399" y="2840474"/>
            <a:ext cx="2777490" cy="347186"/>
          </a:xfrm>
          <a:prstGeom prst="rect">
            <a:avLst/>
          </a:prstGeom>
          <a:noFill/>
          <a:ln/>
        </p:spPr>
        <p:txBody>
          <a:bodyPr wrap="none" rtlCol="0" anchor="t"/>
          <a:lstStyle/>
          <a:p>
            <a:pPr marL="0" indent="0">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Confidence-Building</a:t>
            </a:r>
            <a:endParaRPr lang="en-US" sz="2187" dirty="0"/>
          </a:p>
        </p:txBody>
      </p:sp>
      <p:sp>
        <p:nvSpPr>
          <p:cNvPr id="12" name="Text 9"/>
          <p:cNvSpPr/>
          <p:nvPr/>
        </p:nvSpPr>
        <p:spPr>
          <a:xfrm>
            <a:off x="8148399" y="3320891"/>
            <a:ext cx="4444008" cy="1777008"/>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The platform empowers students with the knowledge and resources to confidently apply for and secure bursaries, taking a crucial step towards their academic and career goals.</a:t>
            </a:r>
            <a:endParaRPr lang="en-US" sz="1750" dirty="0"/>
          </a:p>
        </p:txBody>
      </p:sp>
      <p:sp>
        <p:nvSpPr>
          <p:cNvPr id="13" name="Shape 10"/>
          <p:cNvSpPr/>
          <p:nvPr/>
        </p:nvSpPr>
        <p:spPr>
          <a:xfrm>
            <a:off x="2037993" y="5493663"/>
            <a:ext cx="499943" cy="499943"/>
          </a:xfrm>
          <a:prstGeom prst="roundRect">
            <a:avLst>
              <a:gd name="adj" fmla="val 20000"/>
            </a:avLst>
          </a:prstGeom>
          <a:noFill/>
          <a:ln w="7620">
            <a:solidFill>
              <a:srgbClr val="47337F"/>
            </a:solidFill>
            <a:prstDash val="solid"/>
          </a:ln>
        </p:spPr>
        <p:txBody>
          <a:bodyPr/>
          <a:lstStyle/>
          <a:p>
            <a:endParaRPr lang="en-ZA"/>
          </a:p>
        </p:txBody>
      </p:sp>
      <p:sp>
        <p:nvSpPr>
          <p:cNvPr id="14" name="Text 11"/>
          <p:cNvSpPr/>
          <p:nvPr/>
        </p:nvSpPr>
        <p:spPr>
          <a:xfrm>
            <a:off x="2193131" y="5535335"/>
            <a:ext cx="189667" cy="416481"/>
          </a:xfrm>
          <a:prstGeom prst="rect">
            <a:avLst/>
          </a:prstGeom>
          <a:noFill/>
          <a:ln/>
        </p:spPr>
        <p:txBody>
          <a:bodyPr wrap="none" rtlCol="0" anchor="t"/>
          <a:lstStyle/>
          <a:p>
            <a:pPr marL="0" indent="0" algn="ctr">
              <a:lnSpc>
                <a:spcPts val="3281"/>
              </a:lnSpc>
              <a:buNone/>
            </a:pPr>
            <a:r>
              <a:rPr lang="en-US" sz="2624" b="1" kern="0" spc="-79" dirty="0">
                <a:solidFill>
                  <a:srgbClr val="E0D6DE"/>
                </a:solidFill>
                <a:latin typeface="p22-mackinac-pro" pitchFamily="34" charset="0"/>
                <a:ea typeface="p22-mackinac-pro" pitchFamily="34" charset="-122"/>
                <a:cs typeface="p22-mackinac-pro" pitchFamily="34" charset="-120"/>
              </a:rPr>
              <a:t>3</a:t>
            </a:r>
            <a:endParaRPr lang="en-US" sz="2624" dirty="0"/>
          </a:p>
        </p:txBody>
      </p:sp>
      <p:sp>
        <p:nvSpPr>
          <p:cNvPr id="15" name="Text 12"/>
          <p:cNvSpPr/>
          <p:nvPr/>
        </p:nvSpPr>
        <p:spPr>
          <a:xfrm>
            <a:off x="2760107" y="5569982"/>
            <a:ext cx="2777490" cy="347186"/>
          </a:xfrm>
          <a:prstGeom prst="rect">
            <a:avLst/>
          </a:prstGeom>
          <a:noFill/>
          <a:ln/>
        </p:spPr>
        <p:txBody>
          <a:bodyPr wrap="none" rtlCol="0" anchor="t"/>
          <a:lstStyle/>
          <a:p>
            <a:pPr marL="0" indent="0">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Unlocking Potential</a:t>
            </a:r>
            <a:endParaRPr lang="en-US" sz="2187" dirty="0"/>
          </a:p>
        </p:txBody>
      </p:sp>
      <p:sp>
        <p:nvSpPr>
          <p:cNvPr id="16" name="Text 13"/>
          <p:cNvSpPr/>
          <p:nvPr/>
        </p:nvSpPr>
        <p:spPr>
          <a:xfrm>
            <a:off x="2760107" y="6050399"/>
            <a:ext cx="4444008" cy="1421606"/>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By simplifying the bursary search and application process, EduAidHub enables students to focus on their studies and unlock their full potential.</a:t>
            </a:r>
            <a:endParaRPr lang="en-US" sz="1750" dirty="0"/>
          </a:p>
        </p:txBody>
      </p:sp>
      <p:sp>
        <p:nvSpPr>
          <p:cNvPr id="17" name="Shape 14"/>
          <p:cNvSpPr/>
          <p:nvPr/>
        </p:nvSpPr>
        <p:spPr>
          <a:xfrm>
            <a:off x="7426285" y="5493663"/>
            <a:ext cx="499943" cy="499943"/>
          </a:xfrm>
          <a:prstGeom prst="roundRect">
            <a:avLst>
              <a:gd name="adj" fmla="val 20000"/>
            </a:avLst>
          </a:prstGeom>
          <a:noFill/>
          <a:ln w="7620">
            <a:solidFill>
              <a:srgbClr val="47337F"/>
            </a:solidFill>
            <a:prstDash val="solid"/>
          </a:ln>
        </p:spPr>
        <p:txBody>
          <a:bodyPr/>
          <a:lstStyle/>
          <a:p>
            <a:endParaRPr lang="en-ZA"/>
          </a:p>
        </p:txBody>
      </p:sp>
      <p:sp>
        <p:nvSpPr>
          <p:cNvPr id="18" name="Text 15"/>
          <p:cNvSpPr/>
          <p:nvPr/>
        </p:nvSpPr>
        <p:spPr>
          <a:xfrm>
            <a:off x="7576185" y="5535335"/>
            <a:ext cx="200025" cy="416481"/>
          </a:xfrm>
          <a:prstGeom prst="rect">
            <a:avLst/>
          </a:prstGeom>
          <a:noFill/>
          <a:ln/>
        </p:spPr>
        <p:txBody>
          <a:bodyPr wrap="none" rtlCol="0" anchor="t"/>
          <a:lstStyle/>
          <a:p>
            <a:pPr marL="0" indent="0" algn="ctr">
              <a:lnSpc>
                <a:spcPts val="3281"/>
              </a:lnSpc>
              <a:buNone/>
            </a:pPr>
            <a:r>
              <a:rPr lang="en-US" sz="2624" b="1" kern="0" spc="-79" dirty="0">
                <a:solidFill>
                  <a:srgbClr val="E0D6DE"/>
                </a:solidFill>
                <a:latin typeface="p22-mackinac-pro" pitchFamily="34" charset="0"/>
                <a:ea typeface="p22-mackinac-pro" pitchFamily="34" charset="-122"/>
                <a:cs typeface="p22-mackinac-pro" pitchFamily="34" charset="-120"/>
              </a:rPr>
              <a:t>4</a:t>
            </a:r>
            <a:endParaRPr lang="en-US" sz="2624" dirty="0"/>
          </a:p>
        </p:txBody>
      </p:sp>
      <p:sp>
        <p:nvSpPr>
          <p:cNvPr id="19" name="Text 16"/>
          <p:cNvSpPr/>
          <p:nvPr/>
        </p:nvSpPr>
        <p:spPr>
          <a:xfrm>
            <a:off x="8148399" y="5569982"/>
            <a:ext cx="2935843" cy="347186"/>
          </a:xfrm>
          <a:prstGeom prst="rect">
            <a:avLst/>
          </a:prstGeom>
          <a:noFill/>
          <a:ln/>
        </p:spPr>
        <p:txBody>
          <a:bodyPr wrap="none" rtlCol="0" anchor="t"/>
          <a:lstStyle/>
          <a:p>
            <a:pPr marL="0" indent="0">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Transformative Impact</a:t>
            </a:r>
            <a:endParaRPr lang="en-US" sz="2187" dirty="0"/>
          </a:p>
        </p:txBody>
      </p:sp>
      <p:sp>
        <p:nvSpPr>
          <p:cNvPr id="20" name="Text 17"/>
          <p:cNvSpPr/>
          <p:nvPr/>
        </p:nvSpPr>
        <p:spPr>
          <a:xfrm>
            <a:off x="8148399" y="6050399"/>
            <a:ext cx="4444008" cy="1421606"/>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EduAidHub's comprehensive solutions pave the way for students to access life-changing educational opportunities, opening doors to a brighter future.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ZA"/>
          </a:p>
        </p:txBody>
      </p:sp>
      <p:sp>
        <p:nvSpPr>
          <p:cNvPr id="4" name="Text 1"/>
          <p:cNvSpPr/>
          <p:nvPr/>
        </p:nvSpPr>
        <p:spPr>
          <a:xfrm>
            <a:off x="2037993" y="1831538"/>
            <a:ext cx="8269129" cy="694373"/>
          </a:xfrm>
          <a:prstGeom prst="rect">
            <a:avLst/>
          </a:prstGeom>
          <a:noFill/>
          <a:ln/>
        </p:spPr>
        <p:txBody>
          <a:bodyPr wrap="none" rtlCol="0" anchor="t"/>
          <a:lstStyle/>
          <a:p>
            <a:pPr marL="0" indent="0">
              <a:lnSpc>
                <a:spcPts val="5468"/>
              </a:lnSpc>
              <a:buNone/>
            </a:pPr>
            <a:r>
              <a:rPr lang="en-US" sz="4374" b="1" kern="0" spc="-131" dirty="0">
                <a:solidFill>
                  <a:srgbClr val="A680FF"/>
                </a:solidFill>
                <a:latin typeface="p22-mackinac-pro" pitchFamily="34" charset="0"/>
                <a:ea typeface="p22-mackinac-pro" pitchFamily="34" charset="-122"/>
                <a:cs typeface="p22-mackinac-pro" pitchFamily="34" charset="-120"/>
              </a:rPr>
              <a:t>Comprehensive Bursary Listings</a:t>
            </a:r>
            <a:endParaRPr lang="en-US" sz="4374" dirty="0"/>
          </a:p>
        </p:txBody>
      </p:sp>
      <p:sp>
        <p:nvSpPr>
          <p:cNvPr id="5" name="Shape 2"/>
          <p:cNvSpPr/>
          <p:nvPr/>
        </p:nvSpPr>
        <p:spPr>
          <a:xfrm>
            <a:off x="2037993" y="2970252"/>
            <a:ext cx="3370064" cy="3427809"/>
          </a:xfrm>
          <a:prstGeom prst="roundRect">
            <a:avLst>
              <a:gd name="adj" fmla="val 2967"/>
            </a:avLst>
          </a:prstGeom>
          <a:noFill/>
          <a:ln w="7620">
            <a:solidFill>
              <a:srgbClr val="47337F"/>
            </a:solidFill>
            <a:prstDash val="solid"/>
          </a:ln>
        </p:spPr>
        <p:txBody>
          <a:bodyPr/>
          <a:lstStyle/>
          <a:p>
            <a:endParaRPr lang="en-ZA"/>
          </a:p>
        </p:txBody>
      </p:sp>
      <p:sp>
        <p:nvSpPr>
          <p:cNvPr id="6" name="Text 3"/>
          <p:cNvSpPr/>
          <p:nvPr/>
        </p:nvSpPr>
        <p:spPr>
          <a:xfrm>
            <a:off x="2267783" y="3200043"/>
            <a:ext cx="2777490" cy="347186"/>
          </a:xfrm>
          <a:prstGeom prst="rect">
            <a:avLst/>
          </a:prstGeom>
          <a:noFill/>
          <a:ln/>
        </p:spPr>
        <p:txBody>
          <a:bodyPr wrap="none" rtlCol="0" anchor="t"/>
          <a:lstStyle/>
          <a:p>
            <a:pPr marL="0" indent="0">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Extensive Database</a:t>
            </a:r>
            <a:endParaRPr lang="en-US" sz="2187" dirty="0"/>
          </a:p>
        </p:txBody>
      </p:sp>
      <p:sp>
        <p:nvSpPr>
          <p:cNvPr id="7" name="Text 4"/>
          <p:cNvSpPr/>
          <p:nvPr/>
        </p:nvSpPr>
        <p:spPr>
          <a:xfrm>
            <a:off x="2267783" y="3680460"/>
            <a:ext cx="2910483" cy="2487811"/>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EduAidHub maintains a comprehensive, up-to-date database of thousands of bursary opportunities, covering a wide range of fields, levels, and eligibility criteria.</a:t>
            </a:r>
            <a:endParaRPr lang="en-US" sz="1750" dirty="0"/>
          </a:p>
        </p:txBody>
      </p:sp>
      <p:sp>
        <p:nvSpPr>
          <p:cNvPr id="8" name="Shape 5"/>
          <p:cNvSpPr/>
          <p:nvPr/>
        </p:nvSpPr>
        <p:spPr>
          <a:xfrm>
            <a:off x="5630228" y="2970252"/>
            <a:ext cx="3370064" cy="3427809"/>
          </a:xfrm>
          <a:prstGeom prst="roundRect">
            <a:avLst>
              <a:gd name="adj" fmla="val 2967"/>
            </a:avLst>
          </a:prstGeom>
          <a:noFill/>
          <a:ln w="7620">
            <a:solidFill>
              <a:srgbClr val="47337F"/>
            </a:solidFill>
            <a:prstDash val="solid"/>
          </a:ln>
        </p:spPr>
        <p:txBody>
          <a:bodyPr/>
          <a:lstStyle/>
          <a:p>
            <a:endParaRPr lang="en-ZA"/>
          </a:p>
        </p:txBody>
      </p:sp>
      <p:sp>
        <p:nvSpPr>
          <p:cNvPr id="9" name="Text 6"/>
          <p:cNvSpPr/>
          <p:nvPr/>
        </p:nvSpPr>
        <p:spPr>
          <a:xfrm>
            <a:off x="5860018" y="3200043"/>
            <a:ext cx="2777490" cy="347186"/>
          </a:xfrm>
          <a:prstGeom prst="rect">
            <a:avLst/>
          </a:prstGeom>
          <a:noFill/>
          <a:ln/>
        </p:spPr>
        <p:txBody>
          <a:bodyPr wrap="none" rtlCol="0" anchor="t"/>
          <a:lstStyle/>
          <a:p>
            <a:pPr marL="0" indent="0">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Searchable Filters</a:t>
            </a:r>
            <a:endParaRPr lang="en-US" sz="2187" dirty="0"/>
          </a:p>
        </p:txBody>
      </p:sp>
      <p:sp>
        <p:nvSpPr>
          <p:cNvPr id="10" name="Text 7"/>
          <p:cNvSpPr/>
          <p:nvPr/>
        </p:nvSpPr>
        <p:spPr>
          <a:xfrm>
            <a:off x="5860018" y="3680460"/>
            <a:ext cx="2910483" cy="2132409"/>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Users can easily search and filter bursaries by criteria such as academic subject, location, funding amount, and target audience to find the best-fit options.</a:t>
            </a:r>
            <a:endParaRPr lang="en-US" sz="1750" dirty="0"/>
          </a:p>
        </p:txBody>
      </p:sp>
      <p:sp>
        <p:nvSpPr>
          <p:cNvPr id="11" name="Shape 8"/>
          <p:cNvSpPr/>
          <p:nvPr/>
        </p:nvSpPr>
        <p:spPr>
          <a:xfrm>
            <a:off x="9222462" y="2970252"/>
            <a:ext cx="3370064" cy="3427809"/>
          </a:xfrm>
          <a:prstGeom prst="roundRect">
            <a:avLst>
              <a:gd name="adj" fmla="val 2967"/>
            </a:avLst>
          </a:prstGeom>
          <a:noFill/>
          <a:ln w="7620">
            <a:solidFill>
              <a:srgbClr val="47337F"/>
            </a:solidFill>
            <a:prstDash val="solid"/>
          </a:ln>
        </p:spPr>
        <p:txBody>
          <a:bodyPr/>
          <a:lstStyle/>
          <a:p>
            <a:endParaRPr lang="en-ZA"/>
          </a:p>
        </p:txBody>
      </p:sp>
      <p:sp>
        <p:nvSpPr>
          <p:cNvPr id="12" name="Text 9"/>
          <p:cNvSpPr/>
          <p:nvPr/>
        </p:nvSpPr>
        <p:spPr>
          <a:xfrm>
            <a:off x="9452253" y="3200043"/>
            <a:ext cx="2777490" cy="347186"/>
          </a:xfrm>
          <a:prstGeom prst="rect">
            <a:avLst/>
          </a:prstGeom>
          <a:noFill/>
          <a:ln/>
        </p:spPr>
        <p:txBody>
          <a:bodyPr wrap="none" rtlCol="0" anchor="t"/>
          <a:lstStyle/>
          <a:p>
            <a:pPr marL="0" indent="0">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Detailed Profiles</a:t>
            </a:r>
            <a:endParaRPr lang="en-US" sz="2187" dirty="0"/>
          </a:p>
        </p:txBody>
      </p:sp>
      <p:sp>
        <p:nvSpPr>
          <p:cNvPr id="13" name="Text 10"/>
          <p:cNvSpPr/>
          <p:nvPr/>
        </p:nvSpPr>
        <p:spPr>
          <a:xfrm>
            <a:off x="9452253" y="3680460"/>
            <a:ext cx="2910483" cy="2487811"/>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Each bursary listing includes key details like eligibility requirements, application deadlines, supporting documents, and contact information to streamline the research process.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ZA"/>
          </a:p>
        </p:txBody>
      </p:sp>
      <p:sp>
        <p:nvSpPr>
          <p:cNvPr id="4" name="Text 1"/>
          <p:cNvSpPr/>
          <p:nvPr/>
        </p:nvSpPr>
        <p:spPr>
          <a:xfrm>
            <a:off x="2037993" y="1998940"/>
            <a:ext cx="10354270" cy="694373"/>
          </a:xfrm>
          <a:prstGeom prst="rect">
            <a:avLst/>
          </a:prstGeom>
          <a:noFill/>
          <a:ln/>
        </p:spPr>
        <p:txBody>
          <a:bodyPr wrap="none" rtlCol="0" anchor="t"/>
          <a:lstStyle/>
          <a:p>
            <a:pPr marL="0" indent="0">
              <a:lnSpc>
                <a:spcPts val="5468"/>
              </a:lnSpc>
              <a:buNone/>
            </a:pPr>
            <a:r>
              <a:rPr lang="en-US" sz="4374" b="1" kern="0" spc="-131" dirty="0">
                <a:solidFill>
                  <a:srgbClr val="A680FF"/>
                </a:solidFill>
                <a:latin typeface="p22-mackinac-pro" pitchFamily="34" charset="0"/>
                <a:ea typeface="p22-mackinac-pro" pitchFamily="34" charset="-122"/>
                <a:cs typeface="p22-mackinac-pro" pitchFamily="34" charset="-120"/>
              </a:rPr>
              <a:t>Personalized Bursary Recommendations</a:t>
            </a:r>
            <a:endParaRPr lang="en-US" sz="4374" dirty="0"/>
          </a:p>
        </p:txBody>
      </p:sp>
      <p:sp>
        <p:nvSpPr>
          <p:cNvPr id="5" name="Text 2"/>
          <p:cNvSpPr/>
          <p:nvPr/>
        </p:nvSpPr>
        <p:spPr>
          <a:xfrm>
            <a:off x="2037993" y="3137654"/>
            <a:ext cx="10554414" cy="1066205"/>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EduAidHub's intelligent recommendation engine analyzes your unique profile and academic background to surface bursaries tailored just for you. Get personalized suggestions on funding opportunities aligned with your goals, qualifications, and financial needs.</a:t>
            </a:r>
            <a:endParaRPr lang="en-US" sz="1750" dirty="0"/>
          </a:p>
        </p:txBody>
      </p:sp>
      <p:sp>
        <p:nvSpPr>
          <p:cNvPr id="6" name="Text 3"/>
          <p:cNvSpPr/>
          <p:nvPr/>
        </p:nvSpPr>
        <p:spPr>
          <a:xfrm>
            <a:off x="2393394" y="4453771"/>
            <a:ext cx="10199013" cy="799624"/>
          </a:xfrm>
          <a:prstGeom prst="rect">
            <a:avLst/>
          </a:prstGeom>
          <a:noFill/>
          <a:ln/>
        </p:spPr>
        <p:txBody>
          <a:bodyPr wrap="square" rtlCol="0" anchor="t"/>
          <a:lstStyle/>
          <a:p>
            <a:pPr marL="342900" indent="-342900" algn="l">
              <a:lnSpc>
                <a:spcPts val="3149"/>
              </a:lnSpc>
              <a:buSzPct val="100000"/>
              <a:buChar char="•"/>
            </a:pPr>
            <a:r>
              <a:rPr lang="en-US" sz="1750" kern="0" spc="-35" dirty="0">
                <a:solidFill>
                  <a:srgbClr val="E0D6DE"/>
                </a:solidFill>
                <a:latin typeface="Inter" pitchFamily="34" charset="0"/>
                <a:ea typeface="Inter" pitchFamily="34" charset="-122"/>
                <a:cs typeface="Inter" pitchFamily="34" charset="-120"/>
              </a:rPr>
              <a:t>Automated matching based on your </a:t>
            </a:r>
            <a:r>
              <a:rPr lang="en-US" sz="1750" b="1" kern="0" spc="-35" dirty="0">
                <a:solidFill>
                  <a:srgbClr val="E0D6DE"/>
                </a:solidFill>
                <a:latin typeface="Inter" pitchFamily="34" charset="0"/>
                <a:ea typeface="Inter" pitchFamily="34" charset="-122"/>
                <a:cs typeface="Inter" pitchFamily="34" charset="-120"/>
              </a:rPr>
              <a:t>academic performance</a:t>
            </a:r>
            <a:r>
              <a:rPr lang="en-US" sz="1750" kern="0" spc="-35" dirty="0">
                <a:solidFill>
                  <a:srgbClr val="E0D6DE"/>
                </a:solidFill>
                <a:latin typeface="Inter" pitchFamily="34" charset="0"/>
                <a:ea typeface="Inter" pitchFamily="34" charset="-122"/>
                <a:cs typeface="Inter" pitchFamily="34" charset="-120"/>
              </a:rPr>
              <a:t>, </a:t>
            </a:r>
            <a:r>
              <a:rPr lang="en-US" sz="1750" b="1" kern="0" spc="-35" dirty="0">
                <a:solidFill>
                  <a:srgbClr val="E0D6DE"/>
                </a:solidFill>
                <a:latin typeface="Inter" pitchFamily="34" charset="0"/>
                <a:ea typeface="Inter" pitchFamily="34" charset="-122"/>
                <a:cs typeface="Inter" pitchFamily="34" charset="-120"/>
              </a:rPr>
              <a:t>extracurriculars</a:t>
            </a:r>
            <a:r>
              <a:rPr lang="en-US" sz="1750" kern="0" spc="-35" dirty="0">
                <a:solidFill>
                  <a:srgbClr val="E0D6DE"/>
                </a:solidFill>
                <a:latin typeface="Inter" pitchFamily="34" charset="0"/>
                <a:ea typeface="Inter" pitchFamily="34" charset="-122"/>
                <a:cs typeface="Inter" pitchFamily="34" charset="-120"/>
              </a:rPr>
              <a:t>, and </a:t>
            </a:r>
            <a:r>
              <a:rPr lang="en-US" sz="1750" b="1" kern="0" spc="-35" dirty="0">
                <a:solidFill>
                  <a:srgbClr val="E0D6DE"/>
                </a:solidFill>
                <a:latin typeface="Inter" pitchFamily="34" charset="0"/>
                <a:ea typeface="Inter" pitchFamily="34" charset="-122"/>
                <a:cs typeface="Inter" pitchFamily="34" charset="-120"/>
              </a:rPr>
              <a:t>financial circumstances</a:t>
            </a:r>
            <a:endParaRPr lang="en-US" sz="1750" dirty="0"/>
          </a:p>
        </p:txBody>
      </p:sp>
      <p:sp>
        <p:nvSpPr>
          <p:cNvPr id="7" name="Text 4"/>
          <p:cNvSpPr/>
          <p:nvPr/>
        </p:nvSpPr>
        <p:spPr>
          <a:xfrm>
            <a:off x="2393394" y="5342215"/>
            <a:ext cx="10199013" cy="399812"/>
          </a:xfrm>
          <a:prstGeom prst="rect">
            <a:avLst/>
          </a:prstGeom>
          <a:noFill/>
          <a:ln/>
        </p:spPr>
        <p:txBody>
          <a:bodyPr wrap="none" rtlCol="0" anchor="t"/>
          <a:lstStyle/>
          <a:p>
            <a:pPr marL="342900" indent="-342900" algn="l">
              <a:lnSpc>
                <a:spcPts val="3149"/>
              </a:lnSpc>
              <a:buSzPct val="100000"/>
              <a:buChar char="•"/>
            </a:pPr>
            <a:r>
              <a:rPr lang="en-US" sz="1750" kern="0" spc="-35" dirty="0">
                <a:solidFill>
                  <a:srgbClr val="E0D6DE"/>
                </a:solidFill>
                <a:latin typeface="Inter" pitchFamily="34" charset="0"/>
                <a:ea typeface="Inter" pitchFamily="34" charset="-122"/>
                <a:cs typeface="Inter" pitchFamily="34" charset="-120"/>
              </a:rPr>
              <a:t>Recommendations for </a:t>
            </a:r>
            <a:r>
              <a:rPr lang="en-US" sz="1750" b="1" kern="0" spc="-35" dirty="0">
                <a:solidFill>
                  <a:srgbClr val="E0D6DE"/>
                </a:solidFill>
                <a:latin typeface="Inter" pitchFamily="34" charset="0"/>
                <a:ea typeface="Inter" pitchFamily="34" charset="-122"/>
                <a:cs typeface="Inter" pitchFamily="34" charset="-120"/>
              </a:rPr>
              <a:t>merit-based scholarships</a:t>
            </a:r>
            <a:r>
              <a:rPr lang="en-US" sz="1750" kern="0" spc="-35" dirty="0">
                <a:solidFill>
                  <a:srgbClr val="E0D6DE"/>
                </a:solidFill>
                <a:latin typeface="Inter" pitchFamily="34" charset="0"/>
                <a:ea typeface="Inter" pitchFamily="34" charset="-122"/>
                <a:cs typeface="Inter" pitchFamily="34" charset="-120"/>
              </a:rPr>
              <a:t>, </a:t>
            </a:r>
            <a:r>
              <a:rPr lang="en-US" sz="1750" b="1" kern="0" spc="-35" dirty="0">
                <a:solidFill>
                  <a:srgbClr val="E0D6DE"/>
                </a:solidFill>
                <a:latin typeface="Inter" pitchFamily="34" charset="0"/>
                <a:ea typeface="Inter" pitchFamily="34" charset="-122"/>
                <a:cs typeface="Inter" pitchFamily="34" charset="-120"/>
              </a:rPr>
              <a:t>need-based grants</a:t>
            </a:r>
            <a:r>
              <a:rPr lang="en-US" sz="1750" kern="0" spc="-35" dirty="0">
                <a:solidFill>
                  <a:srgbClr val="E0D6DE"/>
                </a:solidFill>
                <a:latin typeface="Inter" pitchFamily="34" charset="0"/>
                <a:ea typeface="Inter" pitchFamily="34" charset="-122"/>
                <a:cs typeface="Inter" pitchFamily="34" charset="-120"/>
              </a:rPr>
              <a:t>, and </a:t>
            </a:r>
            <a:r>
              <a:rPr lang="en-US" sz="1750" b="1" kern="0" spc="-35" dirty="0">
                <a:solidFill>
                  <a:srgbClr val="E0D6DE"/>
                </a:solidFill>
                <a:latin typeface="Inter" pitchFamily="34" charset="0"/>
                <a:ea typeface="Inter" pitchFamily="34" charset="-122"/>
                <a:cs typeface="Inter" pitchFamily="34" charset="-120"/>
              </a:rPr>
              <a:t>special program funding</a:t>
            </a:r>
            <a:endParaRPr lang="en-US" sz="1750" dirty="0"/>
          </a:p>
        </p:txBody>
      </p:sp>
      <p:sp>
        <p:nvSpPr>
          <p:cNvPr id="8" name="Text 5"/>
          <p:cNvSpPr/>
          <p:nvPr/>
        </p:nvSpPr>
        <p:spPr>
          <a:xfrm>
            <a:off x="2393394" y="5830848"/>
            <a:ext cx="10199013" cy="399812"/>
          </a:xfrm>
          <a:prstGeom prst="rect">
            <a:avLst/>
          </a:prstGeom>
          <a:noFill/>
          <a:ln/>
        </p:spPr>
        <p:txBody>
          <a:bodyPr wrap="none" rtlCol="0" anchor="t"/>
          <a:lstStyle/>
          <a:p>
            <a:pPr marL="342900" indent="-342900" algn="l">
              <a:lnSpc>
                <a:spcPts val="3149"/>
              </a:lnSpc>
              <a:buSzPct val="100000"/>
              <a:buChar char="•"/>
            </a:pPr>
            <a:r>
              <a:rPr lang="en-US" sz="1750" kern="0" spc="-35" dirty="0">
                <a:solidFill>
                  <a:srgbClr val="E0D6DE"/>
                </a:solidFill>
                <a:latin typeface="Inter" pitchFamily="34" charset="0"/>
                <a:ea typeface="Inter" pitchFamily="34" charset="-122"/>
                <a:cs typeface="Inter" pitchFamily="34" charset="-120"/>
              </a:rPr>
              <a:t>Detailed information on </a:t>
            </a:r>
            <a:r>
              <a:rPr lang="en-US" sz="1750" b="1" kern="0" spc="-35" dirty="0">
                <a:solidFill>
                  <a:srgbClr val="E0D6DE"/>
                </a:solidFill>
                <a:latin typeface="Inter" pitchFamily="34" charset="0"/>
                <a:ea typeface="Inter" pitchFamily="34" charset="-122"/>
                <a:cs typeface="Inter" pitchFamily="34" charset="-120"/>
              </a:rPr>
              <a:t>eligibility criteria</a:t>
            </a:r>
            <a:r>
              <a:rPr lang="en-US" sz="1750" kern="0" spc="-35" dirty="0">
                <a:solidFill>
                  <a:srgbClr val="E0D6DE"/>
                </a:solidFill>
                <a:latin typeface="Inter" pitchFamily="34" charset="0"/>
                <a:ea typeface="Inter" pitchFamily="34" charset="-122"/>
                <a:cs typeface="Inter" pitchFamily="34" charset="-120"/>
              </a:rPr>
              <a:t>, </a:t>
            </a:r>
            <a:r>
              <a:rPr lang="en-US" sz="1750" b="1" kern="0" spc="-35" dirty="0">
                <a:solidFill>
                  <a:srgbClr val="E0D6DE"/>
                </a:solidFill>
                <a:latin typeface="Inter" pitchFamily="34" charset="0"/>
                <a:ea typeface="Inter" pitchFamily="34" charset="-122"/>
                <a:cs typeface="Inter" pitchFamily="34" charset="-120"/>
              </a:rPr>
              <a:t>application deadlines</a:t>
            </a:r>
            <a:r>
              <a:rPr lang="en-US" sz="1750" kern="0" spc="-35" dirty="0">
                <a:solidFill>
                  <a:srgbClr val="E0D6DE"/>
                </a:solidFill>
                <a:latin typeface="Inter" pitchFamily="34" charset="0"/>
                <a:ea typeface="Inter" pitchFamily="34" charset="-122"/>
                <a:cs typeface="Inter" pitchFamily="34" charset="-120"/>
              </a:rPr>
              <a:t>, and required documents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ZA"/>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925473"/>
            <a:ext cx="8326398" cy="694373"/>
          </a:xfrm>
          <a:prstGeom prst="rect">
            <a:avLst/>
          </a:prstGeom>
          <a:noFill/>
          <a:ln/>
        </p:spPr>
        <p:txBody>
          <a:bodyPr wrap="none" rtlCol="0" anchor="t"/>
          <a:lstStyle/>
          <a:p>
            <a:pPr marL="0" indent="0">
              <a:lnSpc>
                <a:spcPts val="5468"/>
              </a:lnSpc>
              <a:buNone/>
            </a:pPr>
            <a:r>
              <a:rPr lang="en-US" sz="4374" b="1" kern="0" spc="-131" dirty="0">
                <a:solidFill>
                  <a:srgbClr val="A680FF"/>
                </a:solidFill>
                <a:latin typeface="p22-mackinac-pro" pitchFamily="34" charset="0"/>
                <a:ea typeface="p22-mackinac-pro" pitchFamily="34" charset="-122"/>
                <a:cs typeface="p22-mackinac-pro" pitchFamily="34" charset="-120"/>
              </a:rPr>
              <a:t>Streamlined Application Process</a:t>
            </a:r>
            <a:endParaRPr lang="en-US" sz="4374" dirty="0"/>
          </a:p>
        </p:txBody>
      </p:sp>
      <p:sp>
        <p:nvSpPr>
          <p:cNvPr id="6" name="Shape 2"/>
          <p:cNvSpPr/>
          <p:nvPr/>
        </p:nvSpPr>
        <p:spPr>
          <a:xfrm>
            <a:off x="4801910" y="1953101"/>
            <a:ext cx="44410" cy="5351026"/>
          </a:xfrm>
          <a:prstGeom prst="roundRect">
            <a:avLst>
              <a:gd name="adj" fmla="val 225151"/>
            </a:avLst>
          </a:prstGeom>
          <a:solidFill>
            <a:srgbClr val="47337F"/>
          </a:solidFill>
          <a:ln/>
        </p:spPr>
        <p:txBody>
          <a:bodyPr/>
          <a:lstStyle/>
          <a:p>
            <a:endParaRPr lang="en-ZA"/>
          </a:p>
        </p:txBody>
      </p:sp>
      <p:sp>
        <p:nvSpPr>
          <p:cNvPr id="7" name="Shape 3"/>
          <p:cNvSpPr/>
          <p:nvPr/>
        </p:nvSpPr>
        <p:spPr>
          <a:xfrm>
            <a:off x="5074027" y="2354401"/>
            <a:ext cx="777597" cy="44410"/>
          </a:xfrm>
          <a:prstGeom prst="roundRect">
            <a:avLst>
              <a:gd name="adj" fmla="val 225151"/>
            </a:avLst>
          </a:prstGeom>
          <a:solidFill>
            <a:srgbClr val="47337F"/>
          </a:solidFill>
          <a:ln/>
        </p:spPr>
        <p:txBody>
          <a:bodyPr/>
          <a:lstStyle/>
          <a:p>
            <a:endParaRPr lang="en-ZA"/>
          </a:p>
        </p:txBody>
      </p:sp>
      <p:sp>
        <p:nvSpPr>
          <p:cNvPr id="8" name="Shape 4"/>
          <p:cNvSpPr/>
          <p:nvPr/>
        </p:nvSpPr>
        <p:spPr>
          <a:xfrm>
            <a:off x="4574084" y="2126694"/>
            <a:ext cx="499943" cy="499943"/>
          </a:xfrm>
          <a:prstGeom prst="roundRect">
            <a:avLst>
              <a:gd name="adj" fmla="val 20000"/>
            </a:avLst>
          </a:prstGeom>
          <a:noFill/>
          <a:ln w="7620">
            <a:solidFill>
              <a:srgbClr val="47337F"/>
            </a:solidFill>
            <a:prstDash val="solid"/>
          </a:ln>
        </p:spPr>
        <p:txBody>
          <a:bodyPr/>
          <a:lstStyle/>
          <a:p>
            <a:endParaRPr lang="en-ZA"/>
          </a:p>
        </p:txBody>
      </p:sp>
      <p:sp>
        <p:nvSpPr>
          <p:cNvPr id="9" name="Text 5"/>
          <p:cNvSpPr/>
          <p:nvPr/>
        </p:nvSpPr>
        <p:spPr>
          <a:xfrm>
            <a:off x="4761369" y="2168366"/>
            <a:ext cx="125373" cy="416481"/>
          </a:xfrm>
          <a:prstGeom prst="rect">
            <a:avLst/>
          </a:prstGeom>
          <a:noFill/>
          <a:ln/>
        </p:spPr>
        <p:txBody>
          <a:bodyPr wrap="none" rtlCol="0" anchor="t"/>
          <a:lstStyle/>
          <a:p>
            <a:pPr marL="0" indent="0" algn="ctr">
              <a:lnSpc>
                <a:spcPts val="3281"/>
              </a:lnSpc>
              <a:buNone/>
            </a:pPr>
            <a:r>
              <a:rPr lang="en-US" sz="2624" b="1" kern="0" spc="-79" dirty="0">
                <a:solidFill>
                  <a:srgbClr val="E0D6DE"/>
                </a:solidFill>
                <a:latin typeface="p22-mackinac-pro" pitchFamily="34" charset="0"/>
                <a:ea typeface="p22-mackinac-pro" pitchFamily="34" charset="-122"/>
                <a:cs typeface="p22-mackinac-pro" pitchFamily="34" charset="-120"/>
              </a:rPr>
              <a:t>1</a:t>
            </a:r>
            <a:endParaRPr lang="en-US" sz="2624" dirty="0"/>
          </a:p>
        </p:txBody>
      </p:sp>
      <p:sp>
        <p:nvSpPr>
          <p:cNvPr id="10" name="Text 6"/>
          <p:cNvSpPr/>
          <p:nvPr/>
        </p:nvSpPr>
        <p:spPr>
          <a:xfrm>
            <a:off x="6046113" y="2175272"/>
            <a:ext cx="3026450" cy="347186"/>
          </a:xfrm>
          <a:prstGeom prst="rect">
            <a:avLst/>
          </a:prstGeom>
          <a:noFill/>
          <a:ln/>
        </p:spPr>
        <p:txBody>
          <a:bodyPr wrap="non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Find Relevant Bursaries</a:t>
            </a:r>
            <a:endParaRPr lang="en-US" sz="2187" dirty="0"/>
          </a:p>
        </p:txBody>
      </p:sp>
      <p:sp>
        <p:nvSpPr>
          <p:cNvPr id="11" name="Text 7"/>
          <p:cNvSpPr/>
          <p:nvPr/>
        </p:nvSpPr>
        <p:spPr>
          <a:xfrm>
            <a:off x="6046113" y="2655689"/>
            <a:ext cx="7751088" cy="710803"/>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122"/>
                <a:cs typeface="Inter" pitchFamily="34" charset="-120"/>
              </a:rPr>
              <a:t>Easily search and filter through EduAidHub's comprehensive database to find bursaries that match your unique qualifications and needs.</a:t>
            </a:r>
            <a:endParaRPr lang="en-US" sz="1750" dirty="0"/>
          </a:p>
        </p:txBody>
      </p:sp>
      <p:sp>
        <p:nvSpPr>
          <p:cNvPr id="12" name="Shape 8"/>
          <p:cNvSpPr/>
          <p:nvPr/>
        </p:nvSpPr>
        <p:spPr>
          <a:xfrm>
            <a:off x="5074027" y="4212134"/>
            <a:ext cx="777597" cy="44410"/>
          </a:xfrm>
          <a:prstGeom prst="roundRect">
            <a:avLst>
              <a:gd name="adj" fmla="val 225151"/>
            </a:avLst>
          </a:prstGeom>
          <a:solidFill>
            <a:srgbClr val="47337F"/>
          </a:solidFill>
          <a:ln/>
        </p:spPr>
        <p:txBody>
          <a:bodyPr/>
          <a:lstStyle/>
          <a:p>
            <a:endParaRPr lang="en-ZA"/>
          </a:p>
        </p:txBody>
      </p:sp>
      <p:sp>
        <p:nvSpPr>
          <p:cNvPr id="13" name="Shape 9"/>
          <p:cNvSpPr/>
          <p:nvPr/>
        </p:nvSpPr>
        <p:spPr>
          <a:xfrm>
            <a:off x="4574084" y="3984427"/>
            <a:ext cx="499943" cy="499943"/>
          </a:xfrm>
          <a:prstGeom prst="roundRect">
            <a:avLst>
              <a:gd name="adj" fmla="val 20000"/>
            </a:avLst>
          </a:prstGeom>
          <a:noFill/>
          <a:ln w="7620">
            <a:solidFill>
              <a:srgbClr val="47337F"/>
            </a:solidFill>
            <a:prstDash val="solid"/>
          </a:ln>
        </p:spPr>
        <p:txBody>
          <a:bodyPr/>
          <a:lstStyle/>
          <a:p>
            <a:endParaRPr lang="en-ZA"/>
          </a:p>
        </p:txBody>
      </p:sp>
      <p:sp>
        <p:nvSpPr>
          <p:cNvPr id="14" name="Text 10"/>
          <p:cNvSpPr/>
          <p:nvPr/>
        </p:nvSpPr>
        <p:spPr>
          <a:xfrm>
            <a:off x="4731960" y="4026098"/>
            <a:ext cx="184071" cy="416481"/>
          </a:xfrm>
          <a:prstGeom prst="rect">
            <a:avLst/>
          </a:prstGeom>
          <a:noFill/>
          <a:ln/>
        </p:spPr>
        <p:txBody>
          <a:bodyPr wrap="none" rtlCol="0" anchor="t"/>
          <a:lstStyle/>
          <a:p>
            <a:pPr marL="0" indent="0" algn="ctr">
              <a:lnSpc>
                <a:spcPts val="3281"/>
              </a:lnSpc>
              <a:buNone/>
            </a:pPr>
            <a:r>
              <a:rPr lang="en-US" sz="2624" b="1" kern="0" spc="-79" dirty="0">
                <a:solidFill>
                  <a:srgbClr val="E0D6DE"/>
                </a:solidFill>
                <a:latin typeface="p22-mackinac-pro" pitchFamily="34" charset="0"/>
                <a:ea typeface="p22-mackinac-pro" pitchFamily="34" charset="-122"/>
                <a:cs typeface="p22-mackinac-pro" pitchFamily="34" charset="-120"/>
              </a:rPr>
              <a:t>2</a:t>
            </a:r>
            <a:endParaRPr lang="en-US" sz="2624" dirty="0"/>
          </a:p>
        </p:txBody>
      </p:sp>
      <p:sp>
        <p:nvSpPr>
          <p:cNvPr id="15" name="Text 11"/>
          <p:cNvSpPr/>
          <p:nvPr/>
        </p:nvSpPr>
        <p:spPr>
          <a:xfrm>
            <a:off x="6046113" y="4033004"/>
            <a:ext cx="3203853" cy="347186"/>
          </a:xfrm>
          <a:prstGeom prst="rect">
            <a:avLst/>
          </a:prstGeom>
          <a:noFill/>
          <a:ln/>
        </p:spPr>
        <p:txBody>
          <a:bodyPr wrap="non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Prepare Your Application</a:t>
            </a:r>
            <a:endParaRPr lang="en-US" sz="2187" dirty="0"/>
          </a:p>
        </p:txBody>
      </p:sp>
      <p:sp>
        <p:nvSpPr>
          <p:cNvPr id="16" name="Text 12"/>
          <p:cNvSpPr/>
          <p:nvPr/>
        </p:nvSpPr>
        <p:spPr>
          <a:xfrm>
            <a:off x="6046113" y="4513421"/>
            <a:ext cx="7751088" cy="710803"/>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122"/>
                <a:cs typeface="Inter" pitchFamily="34" charset="-120"/>
              </a:rPr>
              <a:t>Utilize the platform's guidance and resources to help you craft a compelling application that highlights your achievements and potential.</a:t>
            </a:r>
            <a:endParaRPr lang="en-US" sz="1750" dirty="0"/>
          </a:p>
        </p:txBody>
      </p:sp>
      <p:sp>
        <p:nvSpPr>
          <p:cNvPr id="17" name="Shape 13"/>
          <p:cNvSpPr/>
          <p:nvPr/>
        </p:nvSpPr>
        <p:spPr>
          <a:xfrm>
            <a:off x="5074027" y="6069866"/>
            <a:ext cx="777597" cy="44410"/>
          </a:xfrm>
          <a:prstGeom prst="roundRect">
            <a:avLst>
              <a:gd name="adj" fmla="val 225151"/>
            </a:avLst>
          </a:prstGeom>
          <a:solidFill>
            <a:srgbClr val="47337F"/>
          </a:solidFill>
          <a:ln/>
        </p:spPr>
        <p:txBody>
          <a:bodyPr/>
          <a:lstStyle/>
          <a:p>
            <a:endParaRPr lang="en-ZA"/>
          </a:p>
        </p:txBody>
      </p:sp>
      <p:sp>
        <p:nvSpPr>
          <p:cNvPr id="18" name="Shape 14"/>
          <p:cNvSpPr/>
          <p:nvPr/>
        </p:nvSpPr>
        <p:spPr>
          <a:xfrm>
            <a:off x="4574084" y="5842159"/>
            <a:ext cx="499943" cy="499943"/>
          </a:xfrm>
          <a:prstGeom prst="roundRect">
            <a:avLst>
              <a:gd name="adj" fmla="val 20000"/>
            </a:avLst>
          </a:prstGeom>
          <a:noFill/>
          <a:ln w="7620">
            <a:solidFill>
              <a:srgbClr val="47337F"/>
            </a:solidFill>
            <a:prstDash val="solid"/>
          </a:ln>
        </p:spPr>
        <p:txBody>
          <a:bodyPr/>
          <a:lstStyle/>
          <a:p>
            <a:endParaRPr lang="en-ZA"/>
          </a:p>
        </p:txBody>
      </p:sp>
      <p:sp>
        <p:nvSpPr>
          <p:cNvPr id="19" name="Text 15"/>
          <p:cNvSpPr/>
          <p:nvPr/>
        </p:nvSpPr>
        <p:spPr>
          <a:xfrm>
            <a:off x="4729222" y="5883831"/>
            <a:ext cx="189667" cy="416481"/>
          </a:xfrm>
          <a:prstGeom prst="rect">
            <a:avLst/>
          </a:prstGeom>
          <a:noFill/>
          <a:ln/>
        </p:spPr>
        <p:txBody>
          <a:bodyPr wrap="none" rtlCol="0" anchor="t"/>
          <a:lstStyle/>
          <a:p>
            <a:pPr marL="0" indent="0" algn="ctr">
              <a:lnSpc>
                <a:spcPts val="3281"/>
              </a:lnSpc>
              <a:buNone/>
            </a:pPr>
            <a:r>
              <a:rPr lang="en-US" sz="2624" b="1" kern="0" spc="-79" dirty="0">
                <a:solidFill>
                  <a:srgbClr val="E0D6DE"/>
                </a:solidFill>
                <a:latin typeface="p22-mackinac-pro" pitchFamily="34" charset="0"/>
                <a:ea typeface="p22-mackinac-pro" pitchFamily="34" charset="-122"/>
                <a:cs typeface="p22-mackinac-pro" pitchFamily="34" charset="-120"/>
              </a:rPr>
              <a:t>3</a:t>
            </a:r>
            <a:endParaRPr lang="en-US" sz="2624" dirty="0"/>
          </a:p>
        </p:txBody>
      </p:sp>
      <p:sp>
        <p:nvSpPr>
          <p:cNvPr id="20" name="Text 16"/>
          <p:cNvSpPr/>
          <p:nvPr/>
        </p:nvSpPr>
        <p:spPr>
          <a:xfrm>
            <a:off x="6046113" y="5890736"/>
            <a:ext cx="3158847" cy="347186"/>
          </a:xfrm>
          <a:prstGeom prst="rect">
            <a:avLst/>
          </a:prstGeom>
          <a:noFill/>
          <a:ln/>
        </p:spPr>
        <p:txBody>
          <a:bodyPr wrap="non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Submit with Confidence</a:t>
            </a:r>
            <a:endParaRPr lang="en-US" sz="2187" dirty="0"/>
          </a:p>
        </p:txBody>
      </p:sp>
      <p:sp>
        <p:nvSpPr>
          <p:cNvPr id="21" name="Text 17"/>
          <p:cNvSpPr/>
          <p:nvPr/>
        </p:nvSpPr>
        <p:spPr>
          <a:xfrm>
            <a:off x="6046113" y="6371153"/>
            <a:ext cx="7751088" cy="710803"/>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122"/>
                <a:cs typeface="Inter" pitchFamily="34" charset="-120"/>
              </a:rPr>
              <a:t>EduAidHub's user-friendly interface simplifies the application process, allowing you to submit your materials with ease and peace of mind.</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ZA"/>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884878"/>
            <a:ext cx="7477601" cy="1388745"/>
          </a:xfrm>
          <a:prstGeom prst="rect">
            <a:avLst/>
          </a:prstGeom>
          <a:noFill/>
          <a:ln/>
        </p:spPr>
        <p:txBody>
          <a:bodyPr wrap="square" rtlCol="0" anchor="t"/>
          <a:lstStyle/>
          <a:p>
            <a:pPr marL="0" indent="0">
              <a:lnSpc>
                <a:spcPts val="5468"/>
              </a:lnSpc>
              <a:buNone/>
            </a:pPr>
            <a:r>
              <a:rPr lang="en-US" sz="4374" b="1" kern="0" spc="-131" dirty="0">
                <a:solidFill>
                  <a:srgbClr val="A680FF"/>
                </a:solidFill>
                <a:latin typeface="p22-mackinac-pro" pitchFamily="34" charset="0"/>
                <a:ea typeface="p22-mackinac-pro" pitchFamily="34" charset="-122"/>
                <a:cs typeface="p22-mackinac-pro" pitchFamily="34" charset="-120"/>
              </a:rPr>
              <a:t>Guidance and Resources for Applicants</a:t>
            </a:r>
            <a:endParaRPr lang="en-US" sz="4374" dirty="0"/>
          </a:p>
        </p:txBody>
      </p:sp>
      <p:sp>
        <p:nvSpPr>
          <p:cNvPr id="6" name="Text 2"/>
          <p:cNvSpPr/>
          <p:nvPr/>
        </p:nvSpPr>
        <p:spPr>
          <a:xfrm>
            <a:off x="833199" y="3606879"/>
            <a:ext cx="7477601" cy="1421606"/>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EduAidHub provides comprehensive guidance and resources to support bursary applicants throughout the process. From application tips to financial aid advice, our team is dedicated to empowering students to maximize their chances of securing crucial funding.</a:t>
            </a:r>
            <a:endParaRPr lang="en-US" sz="1750" dirty="0"/>
          </a:p>
        </p:txBody>
      </p:sp>
      <p:sp>
        <p:nvSpPr>
          <p:cNvPr id="7" name="Text 3"/>
          <p:cNvSpPr/>
          <p:nvPr/>
        </p:nvSpPr>
        <p:spPr>
          <a:xfrm>
            <a:off x="833199" y="5278398"/>
            <a:ext cx="7477601" cy="1066205"/>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Explore our extensive library of educational resources, including webinars, FAQs, and interactive tools to navigate the often complex world of scholarships and grants.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ZA"/>
          </a:p>
        </p:txBody>
      </p:sp>
      <p:sp>
        <p:nvSpPr>
          <p:cNvPr id="4" name="Text 1"/>
          <p:cNvSpPr/>
          <p:nvPr/>
        </p:nvSpPr>
        <p:spPr>
          <a:xfrm>
            <a:off x="2037993" y="655320"/>
            <a:ext cx="9478923" cy="694373"/>
          </a:xfrm>
          <a:prstGeom prst="rect">
            <a:avLst/>
          </a:prstGeom>
          <a:noFill/>
          <a:ln/>
        </p:spPr>
        <p:txBody>
          <a:bodyPr wrap="none" rtlCol="0" anchor="t"/>
          <a:lstStyle/>
          <a:p>
            <a:pPr marL="0" indent="0">
              <a:lnSpc>
                <a:spcPts val="5468"/>
              </a:lnSpc>
              <a:buNone/>
            </a:pPr>
            <a:r>
              <a:rPr lang="en-US" sz="4374" b="1" kern="0" spc="-131" dirty="0">
                <a:solidFill>
                  <a:srgbClr val="A680FF"/>
                </a:solidFill>
                <a:latin typeface="p22-mackinac-pro" pitchFamily="34" charset="0"/>
                <a:ea typeface="p22-mackinac-pro" pitchFamily="34" charset="-122"/>
                <a:cs typeface="p22-mackinac-pro" pitchFamily="34" charset="-120"/>
              </a:rPr>
              <a:t>Scholarship and Grant Opportunities</a:t>
            </a:r>
            <a:endParaRPr lang="en-US" sz="4374" dirty="0"/>
          </a:p>
        </p:txBody>
      </p:sp>
      <p:pic>
        <p:nvPicPr>
          <p:cNvPr id="5" name="Image 1" descr="preencoded.png"/>
          <p:cNvPicPr>
            <a:picLocks noChangeAspect="1"/>
          </p:cNvPicPr>
          <p:nvPr/>
        </p:nvPicPr>
        <p:blipFill>
          <a:blip r:embed="rId4"/>
          <a:stretch>
            <a:fillRect/>
          </a:stretch>
        </p:blipFill>
        <p:spPr>
          <a:xfrm>
            <a:off x="2037993" y="1794034"/>
            <a:ext cx="2388632" cy="1476256"/>
          </a:xfrm>
          <a:prstGeom prst="rect">
            <a:avLst/>
          </a:prstGeom>
        </p:spPr>
      </p:pic>
      <p:sp>
        <p:nvSpPr>
          <p:cNvPr id="6" name="Text 2"/>
          <p:cNvSpPr/>
          <p:nvPr/>
        </p:nvSpPr>
        <p:spPr>
          <a:xfrm>
            <a:off x="2037993" y="3547943"/>
            <a:ext cx="2388632" cy="694373"/>
          </a:xfrm>
          <a:prstGeom prst="rect">
            <a:avLst/>
          </a:prstGeom>
          <a:noFill/>
          <a:ln/>
        </p:spPr>
        <p:txBody>
          <a:bodyPr wrap="squar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Academic Scholarships</a:t>
            </a:r>
            <a:endParaRPr lang="en-US" sz="2187" dirty="0"/>
          </a:p>
        </p:txBody>
      </p:sp>
      <p:sp>
        <p:nvSpPr>
          <p:cNvPr id="7" name="Text 3"/>
          <p:cNvSpPr/>
          <p:nvPr/>
        </p:nvSpPr>
        <p:spPr>
          <a:xfrm>
            <a:off x="2037993" y="4375547"/>
            <a:ext cx="2388632" cy="2843213"/>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122"/>
                <a:cs typeface="Inter" pitchFamily="34" charset="-120"/>
              </a:rPr>
              <a:t>Diverse scholarship opportunities for exceptional students to pursue their educational goals, ranging from merit-based awards to need-based grants.</a:t>
            </a:r>
            <a:endParaRPr lang="en-US" sz="1750" dirty="0"/>
          </a:p>
        </p:txBody>
      </p:sp>
      <p:pic>
        <p:nvPicPr>
          <p:cNvPr id="8" name="Image 2" descr="preencoded.png"/>
          <p:cNvPicPr>
            <a:picLocks noChangeAspect="1"/>
          </p:cNvPicPr>
          <p:nvPr/>
        </p:nvPicPr>
        <p:blipFill>
          <a:blip r:embed="rId5"/>
          <a:stretch>
            <a:fillRect/>
          </a:stretch>
        </p:blipFill>
        <p:spPr>
          <a:xfrm>
            <a:off x="4759881" y="1794034"/>
            <a:ext cx="2388632" cy="1476256"/>
          </a:xfrm>
          <a:prstGeom prst="rect">
            <a:avLst/>
          </a:prstGeom>
        </p:spPr>
      </p:pic>
      <p:sp>
        <p:nvSpPr>
          <p:cNvPr id="9" name="Text 4"/>
          <p:cNvSpPr/>
          <p:nvPr/>
        </p:nvSpPr>
        <p:spPr>
          <a:xfrm>
            <a:off x="4759881" y="3547943"/>
            <a:ext cx="2388632" cy="347186"/>
          </a:xfrm>
          <a:prstGeom prst="rect">
            <a:avLst/>
          </a:prstGeom>
          <a:noFill/>
          <a:ln/>
        </p:spPr>
        <p:txBody>
          <a:bodyPr wrap="non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Research Grants</a:t>
            </a:r>
            <a:endParaRPr lang="en-US" sz="2187" dirty="0"/>
          </a:p>
        </p:txBody>
      </p:sp>
      <p:sp>
        <p:nvSpPr>
          <p:cNvPr id="10" name="Text 5"/>
          <p:cNvSpPr/>
          <p:nvPr/>
        </p:nvSpPr>
        <p:spPr>
          <a:xfrm>
            <a:off x="4759881" y="4028361"/>
            <a:ext cx="2388632" cy="2487811"/>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122"/>
                <a:cs typeface="Inter" pitchFamily="34" charset="-120"/>
              </a:rPr>
              <a:t>Funding available for innovative research projects that advance knowledge and create positive impact in various academic and scientific fields.</a:t>
            </a:r>
            <a:endParaRPr lang="en-US" sz="1750" dirty="0"/>
          </a:p>
        </p:txBody>
      </p:sp>
      <p:pic>
        <p:nvPicPr>
          <p:cNvPr id="11" name="Image 3" descr="preencoded.png"/>
          <p:cNvPicPr>
            <a:picLocks noChangeAspect="1"/>
          </p:cNvPicPr>
          <p:nvPr/>
        </p:nvPicPr>
        <p:blipFill>
          <a:blip r:embed="rId6"/>
          <a:stretch>
            <a:fillRect/>
          </a:stretch>
        </p:blipFill>
        <p:spPr>
          <a:xfrm>
            <a:off x="7481768" y="1794034"/>
            <a:ext cx="2388632" cy="1476256"/>
          </a:xfrm>
          <a:prstGeom prst="rect">
            <a:avLst/>
          </a:prstGeom>
        </p:spPr>
      </p:pic>
      <p:sp>
        <p:nvSpPr>
          <p:cNvPr id="12" name="Text 6"/>
          <p:cNvSpPr/>
          <p:nvPr/>
        </p:nvSpPr>
        <p:spPr>
          <a:xfrm>
            <a:off x="7481768" y="3547943"/>
            <a:ext cx="2388632" cy="694373"/>
          </a:xfrm>
          <a:prstGeom prst="rect">
            <a:avLst/>
          </a:prstGeom>
          <a:noFill/>
          <a:ln/>
        </p:spPr>
        <p:txBody>
          <a:bodyPr wrap="squar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Comprehensive Listings</a:t>
            </a:r>
            <a:endParaRPr lang="en-US" sz="2187" dirty="0"/>
          </a:p>
        </p:txBody>
      </p:sp>
      <p:sp>
        <p:nvSpPr>
          <p:cNvPr id="13" name="Text 7"/>
          <p:cNvSpPr/>
          <p:nvPr/>
        </p:nvSpPr>
        <p:spPr>
          <a:xfrm>
            <a:off x="7481768" y="4375547"/>
            <a:ext cx="2388632" cy="2487811"/>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122"/>
                <a:cs typeface="Inter" pitchFamily="34" charset="-120"/>
              </a:rPr>
              <a:t>EduAidHub provides an extensive database of scholarship and grant opportunities, making it easier for students to find and apply for the right funding.</a:t>
            </a:r>
            <a:endParaRPr lang="en-US" sz="1750" dirty="0"/>
          </a:p>
        </p:txBody>
      </p:sp>
      <p:pic>
        <p:nvPicPr>
          <p:cNvPr id="14" name="Image 4" descr="preencoded.png"/>
          <p:cNvPicPr>
            <a:picLocks noChangeAspect="1"/>
          </p:cNvPicPr>
          <p:nvPr/>
        </p:nvPicPr>
        <p:blipFill>
          <a:blip r:embed="rId7"/>
          <a:stretch>
            <a:fillRect/>
          </a:stretch>
        </p:blipFill>
        <p:spPr>
          <a:xfrm>
            <a:off x="10203656" y="1794034"/>
            <a:ext cx="2388751" cy="1476256"/>
          </a:xfrm>
          <a:prstGeom prst="rect">
            <a:avLst/>
          </a:prstGeom>
        </p:spPr>
      </p:pic>
      <p:sp>
        <p:nvSpPr>
          <p:cNvPr id="15" name="Text 8"/>
          <p:cNvSpPr/>
          <p:nvPr/>
        </p:nvSpPr>
        <p:spPr>
          <a:xfrm>
            <a:off x="10203656" y="3547943"/>
            <a:ext cx="2388751" cy="694373"/>
          </a:xfrm>
          <a:prstGeom prst="rect">
            <a:avLst/>
          </a:prstGeom>
          <a:noFill/>
          <a:ln/>
        </p:spPr>
        <p:txBody>
          <a:bodyPr wrap="squar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Application Assistance</a:t>
            </a:r>
            <a:endParaRPr lang="en-US" sz="2187" dirty="0"/>
          </a:p>
        </p:txBody>
      </p:sp>
      <p:sp>
        <p:nvSpPr>
          <p:cNvPr id="16" name="Text 9"/>
          <p:cNvSpPr/>
          <p:nvPr/>
        </p:nvSpPr>
        <p:spPr>
          <a:xfrm>
            <a:off x="10203656" y="4375547"/>
            <a:ext cx="2388751" cy="3198614"/>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122"/>
                <a:cs typeface="Inter" pitchFamily="34" charset="-120"/>
              </a:rPr>
              <a:t>Our platform offers guidance and resources to help students navigate the application process and increase their chances of securing scholarships and grants.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ZA"/>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934760"/>
            <a:ext cx="8297466" cy="694373"/>
          </a:xfrm>
          <a:prstGeom prst="rect">
            <a:avLst/>
          </a:prstGeom>
          <a:noFill/>
          <a:ln/>
        </p:spPr>
        <p:txBody>
          <a:bodyPr wrap="none" rtlCol="0" anchor="t"/>
          <a:lstStyle/>
          <a:p>
            <a:pPr marL="0" indent="0">
              <a:lnSpc>
                <a:spcPts val="5468"/>
              </a:lnSpc>
              <a:buNone/>
            </a:pPr>
            <a:r>
              <a:rPr lang="en-US" sz="4374" b="1" kern="0" spc="-131" dirty="0">
                <a:solidFill>
                  <a:srgbClr val="A680FF"/>
                </a:solidFill>
                <a:latin typeface="p22-mackinac-pro" pitchFamily="34" charset="0"/>
                <a:ea typeface="p22-mackinac-pro" pitchFamily="34" charset="-122"/>
                <a:cs typeface="p22-mackinac-pro" pitchFamily="34" charset="-120"/>
              </a:rPr>
              <a:t>Deadlines and Eligibility Criteria</a:t>
            </a:r>
            <a:endParaRPr lang="en-US" sz="4374" dirty="0"/>
          </a:p>
        </p:txBody>
      </p:sp>
      <p:pic>
        <p:nvPicPr>
          <p:cNvPr id="6" name="Image 2" descr="preencoded.png"/>
          <p:cNvPicPr>
            <a:picLocks noChangeAspect="1"/>
          </p:cNvPicPr>
          <p:nvPr/>
        </p:nvPicPr>
        <p:blipFill>
          <a:blip r:embed="rId5"/>
          <a:stretch>
            <a:fillRect/>
          </a:stretch>
        </p:blipFill>
        <p:spPr>
          <a:xfrm>
            <a:off x="4490799" y="1962388"/>
            <a:ext cx="1110972" cy="1777484"/>
          </a:xfrm>
          <a:prstGeom prst="rect">
            <a:avLst/>
          </a:prstGeom>
        </p:spPr>
      </p:pic>
      <p:sp>
        <p:nvSpPr>
          <p:cNvPr id="7" name="Text 2"/>
          <p:cNvSpPr/>
          <p:nvPr/>
        </p:nvSpPr>
        <p:spPr>
          <a:xfrm>
            <a:off x="5935028" y="2184559"/>
            <a:ext cx="2777490" cy="347186"/>
          </a:xfrm>
          <a:prstGeom prst="rect">
            <a:avLst/>
          </a:prstGeom>
          <a:noFill/>
          <a:ln/>
        </p:spPr>
        <p:txBody>
          <a:bodyPr wrap="non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Deadlines</a:t>
            </a:r>
            <a:endParaRPr lang="en-US" sz="2187" dirty="0"/>
          </a:p>
        </p:txBody>
      </p:sp>
      <p:sp>
        <p:nvSpPr>
          <p:cNvPr id="8" name="Text 3"/>
          <p:cNvSpPr/>
          <p:nvPr/>
        </p:nvSpPr>
        <p:spPr>
          <a:xfrm>
            <a:off x="5935028" y="2664976"/>
            <a:ext cx="7862173" cy="710803"/>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122"/>
                <a:cs typeface="Inter" pitchFamily="34" charset="-120"/>
              </a:rPr>
              <a:t>Stay on top of application deadlines to ensure your bursary submissions are processed on time.</a:t>
            </a:r>
            <a:endParaRPr lang="en-US" sz="1750" dirty="0"/>
          </a:p>
        </p:txBody>
      </p:sp>
      <p:pic>
        <p:nvPicPr>
          <p:cNvPr id="9" name="Image 3" descr="preencoded.png"/>
          <p:cNvPicPr>
            <a:picLocks noChangeAspect="1"/>
          </p:cNvPicPr>
          <p:nvPr/>
        </p:nvPicPr>
        <p:blipFill>
          <a:blip r:embed="rId6"/>
          <a:stretch>
            <a:fillRect/>
          </a:stretch>
        </p:blipFill>
        <p:spPr>
          <a:xfrm>
            <a:off x="4490799" y="3739872"/>
            <a:ext cx="1110972" cy="1777484"/>
          </a:xfrm>
          <a:prstGeom prst="rect">
            <a:avLst/>
          </a:prstGeom>
        </p:spPr>
      </p:pic>
      <p:sp>
        <p:nvSpPr>
          <p:cNvPr id="10" name="Text 4"/>
          <p:cNvSpPr/>
          <p:nvPr/>
        </p:nvSpPr>
        <p:spPr>
          <a:xfrm>
            <a:off x="5935028" y="3962043"/>
            <a:ext cx="2777490" cy="347186"/>
          </a:xfrm>
          <a:prstGeom prst="rect">
            <a:avLst/>
          </a:prstGeom>
          <a:noFill/>
          <a:ln/>
        </p:spPr>
        <p:txBody>
          <a:bodyPr wrap="non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Eligibility Criteria</a:t>
            </a:r>
            <a:endParaRPr lang="en-US" sz="2187" dirty="0"/>
          </a:p>
        </p:txBody>
      </p:sp>
      <p:sp>
        <p:nvSpPr>
          <p:cNvPr id="11" name="Text 5"/>
          <p:cNvSpPr/>
          <p:nvPr/>
        </p:nvSpPr>
        <p:spPr>
          <a:xfrm>
            <a:off x="5935028" y="4442460"/>
            <a:ext cx="7862173" cy="710803"/>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122"/>
                <a:cs typeface="Inter" pitchFamily="34" charset="-120"/>
              </a:rPr>
              <a:t>Review the specific requirements for each bursary, such as academic performance, financial need, field of study, and more.</a:t>
            </a:r>
            <a:endParaRPr lang="en-US" sz="1750" dirty="0"/>
          </a:p>
        </p:txBody>
      </p:sp>
      <p:pic>
        <p:nvPicPr>
          <p:cNvPr id="12" name="Image 4" descr="preencoded.png"/>
          <p:cNvPicPr>
            <a:picLocks noChangeAspect="1"/>
          </p:cNvPicPr>
          <p:nvPr/>
        </p:nvPicPr>
        <p:blipFill>
          <a:blip r:embed="rId7"/>
          <a:stretch>
            <a:fillRect/>
          </a:stretch>
        </p:blipFill>
        <p:spPr>
          <a:xfrm>
            <a:off x="4490799" y="5517356"/>
            <a:ext cx="1110972" cy="1777484"/>
          </a:xfrm>
          <a:prstGeom prst="rect">
            <a:avLst/>
          </a:prstGeom>
        </p:spPr>
      </p:pic>
      <p:sp>
        <p:nvSpPr>
          <p:cNvPr id="13" name="Text 6"/>
          <p:cNvSpPr/>
          <p:nvPr/>
        </p:nvSpPr>
        <p:spPr>
          <a:xfrm>
            <a:off x="5935028" y="5739527"/>
            <a:ext cx="2777490" cy="347186"/>
          </a:xfrm>
          <a:prstGeom prst="rect">
            <a:avLst/>
          </a:prstGeom>
          <a:noFill/>
          <a:ln/>
        </p:spPr>
        <p:txBody>
          <a:bodyPr wrap="non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Application Checklist</a:t>
            </a:r>
            <a:endParaRPr lang="en-US" sz="2187" dirty="0"/>
          </a:p>
        </p:txBody>
      </p:sp>
      <p:sp>
        <p:nvSpPr>
          <p:cNvPr id="14" name="Text 7"/>
          <p:cNvSpPr/>
          <p:nvPr/>
        </p:nvSpPr>
        <p:spPr>
          <a:xfrm>
            <a:off x="5935028" y="6219944"/>
            <a:ext cx="7862173" cy="710803"/>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122"/>
                <a:cs typeface="Inter" pitchFamily="34" charset="-120"/>
              </a:rPr>
              <a:t>Use our comprehensive checklist to make sure you have all the necessary documents and information ready to apply.</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ZA"/>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542937"/>
            <a:ext cx="7477601" cy="1388745"/>
          </a:xfrm>
          <a:prstGeom prst="rect">
            <a:avLst/>
          </a:prstGeom>
          <a:noFill/>
          <a:ln/>
        </p:spPr>
        <p:txBody>
          <a:bodyPr wrap="square" rtlCol="0" anchor="t"/>
          <a:lstStyle/>
          <a:p>
            <a:pPr marL="0" indent="0">
              <a:lnSpc>
                <a:spcPts val="5468"/>
              </a:lnSpc>
              <a:buNone/>
            </a:pPr>
            <a:r>
              <a:rPr lang="en-US" sz="4374" b="1" kern="0" spc="-131" dirty="0">
                <a:solidFill>
                  <a:srgbClr val="A680FF"/>
                </a:solidFill>
                <a:latin typeface="p22-mackinac-pro" pitchFamily="34" charset="0"/>
                <a:ea typeface="p22-mackinac-pro" pitchFamily="34" charset="-122"/>
                <a:cs typeface="p22-mackinac-pro" pitchFamily="34" charset="-120"/>
              </a:rPr>
              <a:t>Testimonials and Success Stories</a:t>
            </a:r>
            <a:endParaRPr lang="en-US" sz="4374" dirty="0"/>
          </a:p>
        </p:txBody>
      </p:sp>
      <p:sp>
        <p:nvSpPr>
          <p:cNvPr id="6" name="Text 2"/>
          <p:cNvSpPr/>
          <p:nvPr/>
        </p:nvSpPr>
        <p:spPr>
          <a:xfrm>
            <a:off x="833199" y="4264938"/>
            <a:ext cx="7477601" cy="1421606"/>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Hear from students who have found life-changing opportunities through EduAidHub's bursary platform. "The easy-to-navigate website connected me with scholarships I never knew existed. I'm now pursuing my dream degree with the financial support I needed." - Sarah, university student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ZA"/>
          </a:p>
        </p:txBody>
      </p:sp>
      <p:sp>
        <p:nvSpPr>
          <p:cNvPr id="4" name="Text 1"/>
          <p:cNvSpPr/>
          <p:nvPr/>
        </p:nvSpPr>
        <p:spPr>
          <a:xfrm>
            <a:off x="2037993" y="1541026"/>
            <a:ext cx="9909929" cy="694373"/>
          </a:xfrm>
          <a:prstGeom prst="rect">
            <a:avLst/>
          </a:prstGeom>
          <a:noFill/>
          <a:ln/>
        </p:spPr>
        <p:txBody>
          <a:bodyPr wrap="none" rtlCol="0" anchor="t"/>
          <a:lstStyle/>
          <a:p>
            <a:pPr marL="0" indent="0">
              <a:lnSpc>
                <a:spcPts val="5468"/>
              </a:lnSpc>
              <a:buNone/>
            </a:pPr>
            <a:r>
              <a:rPr lang="en-US" sz="4374" b="1" kern="0" spc="-131" dirty="0">
                <a:solidFill>
                  <a:srgbClr val="A680FF"/>
                </a:solidFill>
                <a:latin typeface="p22-mackinac-pro" pitchFamily="34" charset="0"/>
                <a:ea typeface="p22-mackinac-pro" pitchFamily="34" charset="-122"/>
                <a:cs typeface="p22-mackinac-pro" pitchFamily="34" charset="-120"/>
              </a:rPr>
              <a:t>User-Friendly Interface and Navigation</a:t>
            </a:r>
            <a:endParaRPr lang="en-US" sz="4374" dirty="0"/>
          </a:p>
        </p:txBody>
      </p:sp>
      <p:sp>
        <p:nvSpPr>
          <p:cNvPr id="5" name="Text 2"/>
          <p:cNvSpPr/>
          <p:nvPr/>
        </p:nvSpPr>
        <p:spPr>
          <a:xfrm>
            <a:off x="2037993" y="2768560"/>
            <a:ext cx="5006221" cy="1777008"/>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EduAidHub's intuitive interface makes it easy for students to navigate and find the bursaries they need. Clear organization, simple search tools, and step-by-step guidance ensure a smooth application process.</a:t>
            </a:r>
            <a:endParaRPr lang="en-US" sz="1750" dirty="0"/>
          </a:p>
        </p:txBody>
      </p:sp>
      <p:sp>
        <p:nvSpPr>
          <p:cNvPr id="6" name="Text 3"/>
          <p:cNvSpPr/>
          <p:nvPr/>
        </p:nvSpPr>
        <p:spPr>
          <a:xfrm>
            <a:off x="2037993" y="4745474"/>
            <a:ext cx="5006221" cy="1421606"/>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Customizable filters and personalized recommendations help students quickly identify relevant opportunities, while interactive timelines and checklists keep them on track.</a:t>
            </a:r>
            <a:endParaRPr lang="en-US" sz="1750" dirty="0"/>
          </a:p>
        </p:txBody>
      </p:sp>
      <p:pic>
        <p:nvPicPr>
          <p:cNvPr id="7" name="Image 1" descr="preencoded.png"/>
          <p:cNvPicPr>
            <a:picLocks noChangeAspect="1"/>
          </p:cNvPicPr>
          <p:nvPr/>
        </p:nvPicPr>
        <p:blipFill>
          <a:blip r:embed="rId4"/>
          <a:stretch>
            <a:fillRect/>
          </a:stretch>
        </p:blipFill>
        <p:spPr>
          <a:xfrm>
            <a:off x="7593806" y="2818567"/>
            <a:ext cx="5006221" cy="362009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756</Words>
  <Application>Microsoft Office PowerPoint</Application>
  <PresentationFormat>Custom</PresentationFormat>
  <Paragraphs>72</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Inter</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Tsireledzo  Prudence Murema</cp:lastModifiedBy>
  <cp:revision>2</cp:revision>
  <dcterms:created xsi:type="dcterms:W3CDTF">2024-04-02T14:04:42Z</dcterms:created>
  <dcterms:modified xsi:type="dcterms:W3CDTF">2024-04-02T14:07:26Z</dcterms:modified>
</cp:coreProperties>
</file>